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58" r:id="rId6"/>
    <p:sldId id="259" r:id="rId7"/>
    <p:sldId id="262" r:id="rId8"/>
    <p:sldId id="257"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5EC9C-B2BC-47AA-9206-EAA45FD38729}" v="4" dt="2020-10-20T06:05:51.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CA, Francesco" userId="a27a515a-ac23-4fc6-b43c-83eeadff3f77" providerId="ADAL" clId="{58D5EC9C-B2BC-47AA-9206-EAA45FD38729}"/>
    <pc:docChg chg="addSld modSld sldOrd">
      <pc:chgData name="BRANCA, Francesco" userId="a27a515a-ac23-4fc6-b43c-83eeadff3f77" providerId="ADAL" clId="{58D5EC9C-B2BC-47AA-9206-EAA45FD38729}" dt="2020-10-20T06:05:51.769" v="90"/>
      <pc:docMkLst>
        <pc:docMk/>
      </pc:docMkLst>
      <pc:sldChg chg="ord">
        <pc:chgData name="BRANCA, Francesco" userId="a27a515a-ac23-4fc6-b43c-83eeadff3f77" providerId="ADAL" clId="{58D5EC9C-B2BC-47AA-9206-EAA45FD38729}" dt="2020-10-20T06:05:51.769" v="90"/>
        <pc:sldMkLst>
          <pc:docMk/>
          <pc:sldMk cId="2199478969" sldId="258"/>
        </pc:sldMkLst>
      </pc:sldChg>
      <pc:sldChg chg="addSp delSp modSp add">
        <pc:chgData name="BRANCA, Francesco" userId="a27a515a-ac23-4fc6-b43c-83eeadff3f77" providerId="ADAL" clId="{58D5EC9C-B2BC-47AA-9206-EAA45FD38729}" dt="2020-10-20T06:05:44.416" v="89" actId="113"/>
        <pc:sldMkLst>
          <pc:docMk/>
          <pc:sldMk cId="4051632801" sldId="263"/>
        </pc:sldMkLst>
        <pc:spChg chg="del">
          <ac:chgData name="BRANCA, Francesco" userId="a27a515a-ac23-4fc6-b43c-83eeadff3f77" providerId="ADAL" clId="{58D5EC9C-B2BC-47AA-9206-EAA45FD38729}" dt="2020-10-20T06:04:58.050" v="1"/>
          <ac:spMkLst>
            <pc:docMk/>
            <pc:sldMk cId="4051632801" sldId="263"/>
            <ac:spMk id="2" creationId="{3DE2B464-599F-40F5-873E-C242EFE79D91}"/>
          </ac:spMkLst>
        </pc:spChg>
        <pc:spChg chg="del">
          <ac:chgData name="BRANCA, Francesco" userId="a27a515a-ac23-4fc6-b43c-83eeadff3f77" providerId="ADAL" clId="{58D5EC9C-B2BC-47AA-9206-EAA45FD38729}" dt="2020-10-20T06:04:58.050" v="1"/>
          <ac:spMkLst>
            <pc:docMk/>
            <pc:sldMk cId="4051632801" sldId="263"/>
            <ac:spMk id="3" creationId="{8B0613C6-21A5-4AFE-846A-C71D56062A99}"/>
          </ac:spMkLst>
        </pc:spChg>
        <pc:spChg chg="del">
          <ac:chgData name="BRANCA, Francesco" userId="a27a515a-ac23-4fc6-b43c-83eeadff3f77" providerId="ADAL" clId="{58D5EC9C-B2BC-47AA-9206-EAA45FD38729}" dt="2020-10-20T06:04:58.050" v="1"/>
          <ac:spMkLst>
            <pc:docMk/>
            <pc:sldMk cId="4051632801" sldId="263"/>
            <ac:spMk id="4" creationId="{BDEE6783-7587-4216-81C4-D2B2093C2FAB}"/>
          </ac:spMkLst>
        </pc:spChg>
        <pc:spChg chg="add mod">
          <ac:chgData name="BRANCA, Francesco" userId="a27a515a-ac23-4fc6-b43c-83eeadff3f77" providerId="ADAL" clId="{58D5EC9C-B2BC-47AA-9206-EAA45FD38729}" dt="2020-10-20T06:05:44.416" v="89" actId="113"/>
          <ac:spMkLst>
            <pc:docMk/>
            <pc:sldMk cId="4051632801" sldId="263"/>
            <ac:spMk id="5" creationId="{22EADDFC-DF54-44D1-8E53-2754E6F0A758}"/>
          </ac:spMkLst>
        </pc:spChg>
        <pc:spChg chg="add mod">
          <ac:chgData name="BRANCA, Francesco" userId="a27a515a-ac23-4fc6-b43c-83eeadff3f77" providerId="ADAL" clId="{58D5EC9C-B2BC-47AA-9206-EAA45FD38729}" dt="2020-10-20T06:05:40.846" v="88" actId="14100"/>
          <ac:spMkLst>
            <pc:docMk/>
            <pc:sldMk cId="4051632801" sldId="263"/>
            <ac:spMk id="6" creationId="{2068DD52-8E75-4121-B7BB-7F564CA78D7A}"/>
          </ac:spMkLst>
        </pc:spChg>
        <pc:spChg chg="add">
          <ac:chgData name="BRANCA, Francesco" userId="a27a515a-ac23-4fc6-b43c-83eeadff3f77" providerId="ADAL" clId="{58D5EC9C-B2BC-47AA-9206-EAA45FD38729}" dt="2020-10-20T06:05:05.218" v="2"/>
          <ac:spMkLst>
            <pc:docMk/>
            <pc:sldMk cId="4051632801" sldId="263"/>
            <ac:spMk id="7" creationId="{04CF2461-BBE2-42CB-BBC5-90539207E187}"/>
          </ac:spMkLst>
        </pc:spChg>
        <pc:spChg chg="add">
          <ac:chgData name="BRANCA, Francesco" userId="a27a515a-ac23-4fc6-b43c-83eeadff3f77" providerId="ADAL" clId="{58D5EC9C-B2BC-47AA-9206-EAA45FD38729}" dt="2020-10-20T06:05:05.218" v="2"/>
          <ac:spMkLst>
            <pc:docMk/>
            <pc:sldMk cId="4051632801" sldId="263"/>
            <ac:spMk id="8" creationId="{1DF874DE-5255-4119-8932-BA0164705FF0}"/>
          </ac:spMkLst>
        </pc:spChg>
        <pc:spChg chg="add">
          <ac:chgData name="BRANCA, Francesco" userId="a27a515a-ac23-4fc6-b43c-83eeadff3f77" providerId="ADAL" clId="{58D5EC9C-B2BC-47AA-9206-EAA45FD38729}" dt="2020-10-20T06:05:05.218" v="2"/>
          <ac:spMkLst>
            <pc:docMk/>
            <pc:sldMk cId="4051632801" sldId="263"/>
            <ac:spMk id="9" creationId="{DCFEB908-4D90-4054-B9BD-E99384617784}"/>
          </ac:spMkLst>
        </pc:spChg>
        <pc:grpChg chg="add">
          <ac:chgData name="BRANCA, Francesco" userId="a27a515a-ac23-4fc6-b43c-83eeadff3f77" providerId="ADAL" clId="{58D5EC9C-B2BC-47AA-9206-EAA45FD38729}" dt="2020-10-20T06:05:05.218" v="2"/>
          <ac:grpSpMkLst>
            <pc:docMk/>
            <pc:sldMk cId="4051632801" sldId="263"/>
            <ac:grpSpMk id="10" creationId="{3124A439-DB83-4E5E-981C-17C6B9680C18}"/>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90E8-39F3-4BA9-A651-B02498EBD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C5A49-BB21-426E-B609-885BF0C1C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9AEB8A-AD5E-4B5F-B3AB-6C6895E5BA37}"/>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D1FF4403-A575-4D77-A7BC-2B03ADC39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D1D4D-6013-4A5A-B9B5-99753CDED40B}"/>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184401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93E6-002B-4ED4-BB1F-47FFFD677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C925D-8B12-4E37-9D64-C1532B568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626C7-23D5-4B06-AE34-8C030679F7A5}"/>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961B925B-FB4E-464C-BAD6-EFE5A9617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F69BE-D448-468C-B884-B5C44448DBE0}"/>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97763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F0C74-CB64-43FB-AE70-105C63835C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EA34F-F632-414C-9180-B8B8A71367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B2422-8211-4115-8742-D0D6D4CAE740}"/>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4C9DA930-9D5D-4EEC-9815-E365F974E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6A7D2-F99F-4C84-8E55-ADE137919FB9}"/>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288181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A625-DFA7-4640-86AA-51994489F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734AF-FB86-474A-8700-C6E5A3C05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88D6A-E1EF-45E1-8BE7-BBCB99E71F5D}"/>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C26B16EA-111E-46D4-9946-97DF1A4EA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5F5A4-DF69-45A2-A7D2-7C413AA18937}"/>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347341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535E-8468-4510-A599-6F2BF364C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1A4722-0910-44E5-8177-DB85BC81C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D5207-5486-4CAB-9F46-ADDA047F7F79}"/>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579F5CAC-959B-45B9-AD44-07F2ED59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6069A-099C-4F9A-BEED-7D389124CF6D}"/>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383580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5474-1DF9-4B53-9DB0-4BB8A9D90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21E02-4A25-4A75-9415-1AEA495803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70EA-781F-434D-B50C-3E71B5F3D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B7992-295E-4CED-9645-95E0ABDF0B50}"/>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6" name="Footer Placeholder 5">
            <a:extLst>
              <a:ext uri="{FF2B5EF4-FFF2-40B4-BE49-F238E27FC236}">
                <a16:creationId xmlns:a16="http://schemas.microsoft.com/office/drawing/2014/main" id="{30F5AB15-AC70-4B51-A8F1-E6E389915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F84C9-D6F4-4C5D-AA70-BF21FE7E7070}"/>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16194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2548-BD77-499A-BE1A-3067C19815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018AE-0E2F-44C5-A465-86BF04F30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6681D-E6D9-42D2-B980-D73B2BAB6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76901-E065-400B-8194-B05E04928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B13E9-FBB7-4006-A6C7-ACA59774A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A1E1AD-A087-4780-AF3C-9480C314BD90}"/>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8" name="Footer Placeholder 7">
            <a:extLst>
              <a:ext uri="{FF2B5EF4-FFF2-40B4-BE49-F238E27FC236}">
                <a16:creationId xmlns:a16="http://schemas.microsoft.com/office/drawing/2014/main" id="{CFCBDB66-6CE6-471B-AEBE-0EC699A05A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EA51C-D244-4030-B8F6-A49825CB48EC}"/>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363690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882-94D0-420B-B003-0112E977E2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C1A20-31AE-44DD-8524-AA92CCC75E62}"/>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4" name="Footer Placeholder 3">
            <a:extLst>
              <a:ext uri="{FF2B5EF4-FFF2-40B4-BE49-F238E27FC236}">
                <a16:creationId xmlns:a16="http://schemas.microsoft.com/office/drawing/2014/main" id="{8E9DE6A0-2AD7-4BE5-A8A2-87126E96D9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57A7E-8D54-49CE-BE03-AB02F2001816}"/>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364299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38364-FD18-4EE5-8DAA-2B8FFF8B3F40}"/>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3" name="Footer Placeholder 2">
            <a:extLst>
              <a:ext uri="{FF2B5EF4-FFF2-40B4-BE49-F238E27FC236}">
                <a16:creationId xmlns:a16="http://schemas.microsoft.com/office/drawing/2014/main" id="{B2CE9576-D847-4F68-AFC9-1EE5E11D9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1CF03D-560B-497D-AEC3-9E97B8C7DCBD}"/>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24930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AEFF-9B3A-42A9-AD2C-1316A7DFF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7AF53F-7512-493F-A6BE-07987DF72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D8F226-51C3-43EF-A114-D4B89B898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42E4C-BBC0-4B22-8B02-B4E9735F5F13}"/>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6" name="Footer Placeholder 5">
            <a:extLst>
              <a:ext uri="{FF2B5EF4-FFF2-40B4-BE49-F238E27FC236}">
                <a16:creationId xmlns:a16="http://schemas.microsoft.com/office/drawing/2014/main" id="{B91CB074-6397-43FE-B952-F852178EB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D4AA0-F7CE-48BA-8F1B-1CC1D9C01F40}"/>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13003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528E-8819-46AA-9B91-7BA80FDD8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9EFE0-DA6F-4C95-B1A9-AD3D544E2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F873AA-62AF-4325-BAB5-F37FF47F8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0F3C7-BC68-4253-88B5-47F75A8973B6}"/>
              </a:ext>
            </a:extLst>
          </p:cNvPr>
          <p:cNvSpPr>
            <a:spLocks noGrp="1"/>
          </p:cNvSpPr>
          <p:nvPr>
            <p:ph type="dt" sz="half" idx="10"/>
          </p:nvPr>
        </p:nvSpPr>
        <p:spPr/>
        <p:txBody>
          <a:bodyPr/>
          <a:lstStyle/>
          <a:p>
            <a:fld id="{AED4688C-EB2F-4F15-B8A9-C7DE5E13C4B9}" type="datetimeFigureOut">
              <a:rPr lang="en-US" smtClean="0"/>
              <a:t>10/20/2020</a:t>
            </a:fld>
            <a:endParaRPr lang="en-US"/>
          </a:p>
        </p:txBody>
      </p:sp>
      <p:sp>
        <p:nvSpPr>
          <p:cNvPr id="6" name="Footer Placeholder 5">
            <a:extLst>
              <a:ext uri="{FF2B5EF4-FFF2-40B4-BE49-F238E27FC236}">
                <a16:creationId xmlns:a16="http://schemas.microsoft.com/office/drawing/2014/main" id="{A046DFB8-0C4F-470C-AB86-809D4FA20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24A07-FF25-4027-BC8C-D8F2E02EDD85}"/>
              </a:ext>
            </a:extLst>
          </p:cNvPr>
          <p:cNvSpPr>
            <a:spLocks noGrp="1"/>
          </p:cNvSpPr>
          <p:nvPr>
            <p:ph type="sldNum" sz="quarter" idx="12"/>
          </p:nvPr>
        </p:nvSpPr>
        <p:spPr/>
        <p:txBody>
          <a:bodyPr/>
          <a:lstStyle/>
          <a:p>
            <a:fld id="{6B2E2F47-CAA1-4533-9F44-B63ED7613487}" type="slidenum">
              <a:rPr lang="en-US" smtClean="0"/>
              <a:t>‹#›</a:t>
            </a:fld>
            <a:endParaRPr lang="en-US"/>
          </a:p>
        </p:txBody>
      </p:sp>
    </p:spTree>
    <p:extLst>
      <p:ext uri="{BB962C8B-B14F-4D97-AF65-F5344CB8AC3E}">
        <p14:creationId xmlns:p14="http://schemas.microsoft.com/office/powerpoint/2010/main" val="329549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C561A-F387-4643-AE2D-6FA49CCE4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5EE85-C590-45BE-AF06-CE9FA87A2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133A1-3193-4D36-AE67-33F6B272E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688C-EB2F-4F15-B8A9-C7DE5E13C4B9}" type="datetimeFigureOut">
              <a:rPr lang="en-US" smtClean="0"/>
              <a:t>10/20/2020</a:t>
            </a:fld>
            <a:endParaRPr lang="en-US"/>
          </a:p>
        </p:txBody>
      </p:sp>
      <p:sp>
        <p:nvSpPr>
          <p:cNvPr id="5" name="Footer Placeholder 4">
            <a:extLst>
              <a:ext uri="{FF2B5EF4-FFF2-40B4-BE49-F238E27FC236}">
                <a16:creationId xmlns:a16="http://schemas.microsoft.com/office/drawing/2014/main" id="{003E6E10-B4AD-4966-97AD-B8EDCB8DE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C77875-70F2-4D52-AA12-21D5DA685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E2F47-CAA1-4533-9F44-B63ED7613487}" type="slidenum">
              <a:rPr lang="en-US" smtClean="0"/>
              <a:t>‹#›</a:t>
            </a:fld>
            <a:endParaRPr lang="en-US"/>
          </a:p>
        </p:txBody>
      </p:sp>
    </p:spTree>
    <p:extLst>
      <p:ext uri="{BB962C8B-B14F-4D97-AF65-F5344CB8AC3E}">
        <p14:creationId xmlns:p14="http://schemas.microsoft.com/office/powerpoint/2010/main" val="117732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gb/ebwha/pdf_files/WHA71/A71(9)-en.pdf" TargetMode="External"/><Relationship Id="rId2" Type="http://schemas.openxmlformats.org/officeDocument/2006/relationships/hyperlink" Target="https://apps.who.int/gb/ebwha/pdf_files/wha69/a69_r9-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EADDFC-DF54-44D1-8E53-2754E6F0A758}"/>
              </a:ext>
            </a:extLst>
          </p:cNvPr>
          <p:cNvSpPr>
            <a:spLocks noGrp="1"/>
          </p:cNvSpPr>
          <p:nvPr>
            <p:ph type="ctrTitle"/>
          </p:nvPr>
        </p:nvSpPr>
        <p:spPr/>
        <p:txBody>
          <a:bodyPr/>
          <a:lstStyle/>
          <a:p>
            <a:r>
              <a:rPr lang="fr-FR" b="1" dirty="0" err="1"/>
              <a:t>Maternal</a:t>
            </a:r>
            <a:r>
              <a:rPr lang="fr-FR" b="1" dirty="0"/>
              <a:t>, infant and </a:t>
            </a:r>
            <a:r>
              <a:rPr lang="fr-FR" b="1" dirty="0" err="1"/>
              <a:t>young</a:t>
            </a:r>
            <a:r>
              <a:rPr lang="fr-FR" b="1" dirty="0"/>
              <a:t> </a:t>
            </a:r>
            <a:r>
              <a:rPr lang="fr-FR" b="1" dirty="0" err="1"/>
              <a:t>child</a:t>
            </a:r>
            <a:r>
              <a:rPr lang="fr-FR" b="1" dirty="0"/>
              <a:t> nutrition</a:t>
            </a:r>
            <a:endParaRPr lang="en-US" b="1" dirty="0"/>
          </a:p>
        </p:txBody>
      </p:sp>
      <p:sp>
        <p:nvSpPr>
          <p:cNvPr id="6" name="Subtitle 5">
            <a:extLst>
              <a:ext uri="{FF2B5EF4-FFF2-40B4-BE49-F238E27FC236}">
                <a16:creationId xmlns:a16="http://schemas.microsoft.com/office/drawing/2014/main" id="{2068DD52-8E75-4121-B7BB-7F564CA78D7A}"/>
              </a:ext>
            </a:extLst>
          </p:cNvPr>
          <p:cNvSpPr>
            <a:spLocks noGrp="1"/>
          </p:cNvSpPr>
          <p:nvPr>
            <p:ph type="subTitle" idx="1"/>
          </p:nvPr>
        </p:nvSpPr>
        <p:spPr>
          <a:xfrm>
            <a:off x="1524000" y="4210050"/>
            <a:ext cx="9144000" cy="1047749"/>
          </a:xfrm>
        </p:spPr>
        <p:txBody>
          <a:bodyPr/>
          <a:lstStyle/>
          <a:p>
            <a:r>
              <a:rPr lang="fr-FR" dirty="0" err="1"/>
              <a:t>Member</a:t>
            </a:r>
            <a:r>
              <a:rPr lang="fr-FR" dirty="0"/>
              <a:t> States briefing</a:t>
            </a:r>
          </a:p>
          <a:p>
            <a:r>
              <a:rPr lang="fr-FR" dirty="0"/>
              <a:t>20 </a:t>
            </a:r>
            <a:r>
              <a:rPr lang="fr-FR" dirty="0" err="1"/>
              <a:t>October</a:t>
            </a:r>
            <a:r>
              <a:rPr lang="fr-FR" dirty="0"/>
              <a:t> 2020</a:t>
            </a:r>
            <a:endParaRPr lang="en-US" dirty="0"/>
          </a:p>
        </p:txBody>
      </p:sp>
      <p:sp>
        <p:nvSpPr>
          <p:cNvPr id="7" name="Date Placeholder 3">
            <a:extLst>
              <a:ext uri="{FF2B5EF4-FFF2-40B4-BE49-F238E27FC236}">
                <a16:creationId xmlns:a16="http://schemas.microsoft.com/office/drawing/2014/main" id="{04CF2461-BBE2-42CB-BBC5-90539207E187}"/>
              </a:ext>
            </a:extLst>
          </p:cNvPr>
          <p:cNvSpPr txBox="1">
            <a:spLocks/>
          </p:cNvSpPr>
          <p:nvPr/>
        </p:nvSpPr>
        <p:spPr>
          <a:xfrm>
            <a:off x="2027171" y="6530785"/>
            <a:ext cx="1543050" cy="273844"/>
          </a:xfrm>
          <a:prstGeom prst="rect">
            <a:avLst/>
          </a:prstGeom>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3AE2D66-F4D6-4F80-9F1B-E4F61BDDB337}" type="datetimeFigureOut">
              <a:rPr lang="en-GB" altLang="en-US" sz="900">
                <a:cs typeface="Arial" pitchFamily="34" charset="0"/>
              </a:rPr>
              <a:pPr fontAlgn="base">
                <a:spcBef>
                  <a:spcPct val="0"/>
                </a:spcBef>
                <a:spcAft>
                  <a:spcPct val="0"/>
                </a:spcAft>
              </a:pPr>
              <a:t>20/10/2020</a:t>
            </a:fld>
            <a:endParaRPr lang="en-GB" altLang="en-US" sz="900">
              <a:cs typeface="Arial" pitchFamily="34" charset="0"/>
            </a:endParaRPr>
          </a:p>
        </p:txBody>
      </p:sp>
      <p:sp>
        <p:nvSpPr>
          <p:cNvPr id="8" name="Slide Number Placeholder 5">
            <a:extLst>
              <a:ext uri="{FF2B5EF4-FFF2-40B4-BE49-F238E27FC236}">
                <a16:creationId xmlns:a16="http://schemas.microsoft.com/office/drawing/2014/main" id="{1DF874DE-5255-4119-8932-BA0164705FF0}"/>
              </a:ext>
            </a:extLst>
          </p:cNvPr>
          <p:cNvSpPr txBox="1">
            <a:spLocks/>
          </p:cNvSpPr>
          <p:nvPr/>
        </p:nvSpPr>
        <p:spPr>
          <a:xfrm>
            <a:off x="6399146" y="6530785"/>
            <a:ext cx="1543050" cy="273844"/>
          </a:xfrm>
          <a:prstGeom prst="rect">
            <a:avLst/>
          </a:prstGeom>
        </p:spPr>
        <p:txBody>
          <a:bodyPr vert="horz" wrap="square" lIns="68580" tIns="34290" rIns="68580" bIns="3429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31091B67-AED2-448E-86FC-D61B391BF271}" type="slidenum">
              <a:rPr lang="en-GB" altLang="en-US" sz="900">
                <a:cs typeface="Arial" pitchFamily="34" charset="0"/>
              </a:rPr>
              <a:pPr fontAlgn="base">
                <a:spcBef>
                  <a:spcPct val="0"/>
                </a:spcBef>
                <a:spcAft>
                  <a:spcPct val="0"/>
                </a:spcAft>
              </a:pPr>
              <a:t>1</a:t>
            </a:fld>
            <a:endParaRPr lang="en-GB" altLang="en-US" sz="900">
              <a:cs typeface="Arial" pitchFamily="34" charset="0"/>
            </a:endParaRPr>
          </a:p>
        </p:txBody>
      </p:sp>
      <p:sp>
        <p:nvSpPr>
          <p:cNvPr id="9" name="Rectangle 6">
            <a:extLst>
              <a:ext uri="{FF2B5EF4-FFF2-40B4-BE49-F238E27FC236}">
                <a16:creationId xmlns:a16="http://schemas.microsoft.com/office/drawing/2014/main" id="{DCFEB908-4D90-4054-B9BD-E99384617784}"/>
              </a:ext>
            </a:extLst>
          </p:cNvPr>
          <p:cNvSpPr>
            <a:spLocks noChangeArrowheads="1"/>
          </p:cNvSpPr>
          <p:nvPr/>
        </p:nvSpPr>
        <p:spPr bwMode="auto">
          <a:xfrm>
            <a:off x="0" y="6380990"/>
            <a:ext cx="12192000" cy="464814"/>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063" tIns="44532" rIns="89063" bIns="44532" anchor="ctr"/>
          <a:lstStyle>
            <a:lvl1pPr defTabSz="1187450" eaLnBrk="0" hangingPunct="0">
              <a:defRPr>
                <a:solidFill>
                  <a:schemeClr val="tx1"/>
                </a:solidFill>
                <a:latin typeface="Calibri" pitchFamily="34" charset="0"/>
                <a:cs typeface="Arial" pitchFamily="34" charset="0"/>
              </a:defRPr>
            </a:lvl1pPr>
            <a:lvl2pPr marL="742950" indent="-285750" defTabSz="1187450" eaLnBrk="0" hangingPunct="0">
              <a:defRPr>
                <a:solidFill>
                  <a:schemeClr val="tx1"/>
                </a:solidFill>
                <a:latin typeface="Calibri" pitchFamily="34" charset="0"/>
                <a:cs typeface="Arial" pitchFamily="34" charset="0"/>
              </a:defRPr>
            </a:lvl2pPr>
            <a:lvl3pPr marL="1143000" indent="-228600" defTabSz="1187450" eaLnBrk="0" hangingPunct="0">
              <a:defRPr>
                <a:solidFill>
                  <a:schemeClr val="tx1"/>
                </a:solidFill>
                <a:latin typeface="Calibri" pitchFamily="34" charset="0"/>
                <a:cs typeface="Arial" pitchFamily="34" charset="0"/>
              </a:defRPr>
            </a:lvl3pPr>
            <a:lvl4pPr marL="1600200" indent="-228600" defTabSz="1187450" eaLnBrk="0" hangingPunct="0">
              <a:defRPr>
                <a:solidFill>
                  <a:schemeClr val="tx1"/>
                </a:solidFill>
                <a:latin typeface="Calibri" pitchFamily="34" charset="0"/>
                <a:cs typeface="Arial" pitchFamily="34" charset="0"/>
              </a:defRPr>
            </a:lvl4pPr>
            <a:lvl5pPr marL="2057400" indent="-228600" defTabSz="1187450" eaLnBrk="0" hangingPunct="0">
              <a:defRPr>
                <a:solidFill>
                  <a:schemeClr val="tx1"/>
                </a:solidFill>
                <a:latin typeface="Calibri" pitchFamily="34" charset="0"/>
                <a:cs typeface="Arial" pitchFamily="34" charset="0"/>
              </a:defRPr>
            </a:lvl5pPr>
            <a:lvl6pPr marL="2514600" indent="-228600" defTabSz="11874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11874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11874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118745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endParaRPr lang="en-GB" altLang="en-US">
              <a:solidFill>
                <a:prstClr val="black"/>
              </a:solidFill>
              <a:latin typeface="Arial" pitchFamily="34" charset="0"/>
            </a:endParaRPr>
          </a:p>
        </p:txBody>
      </p:sp>
      <p:grpSp>
        <p:nvGrpSpPr>
          <p:cNvPr id="10" name="Group 81">
            <a:extLst>
              <a:ext uri="{FF2B5EF4-FFF2-40B4-BE49-F238E27FC236}">
                <a16:creationId xmlns:a16="http://schemas.microsoft.com/office/drawing/2014/main" id="{3124A439-DB83-4E5E-981C-17C6B9680C18}"/>
              </a:ext>
            </a:extLst>
          </p:cNvPr>
          <p:cNvGrpSpPr>
            <a:grpSpLocks/>
          </p:cNvGrpSpPr>
          <p:nvPr/>
        </p:nvGrpSpPr>
        <p:grpSpPr bwMode="auto">
          <a:xfrm>
            <a:off x="2143125" y="6457759"/>
            <a:ext cx="8180070" cy="387284"/>
            <a:chOff x="341" y="2"/>
            <a:chExt cx="6041" cy="214"/>
          </a:xfrm>
        </p:grpSpPr>
        <p:pic>
          <p:nvPicPr>
            <p:cNvPr id="11" name="Picture 69" descr="WHO-AR-W-H">
              <a:extLst>
                <a:ext uri="{FF2B5EF4-FFF2-40B4-BE49-F238E27FC236}">
                  <a16:creationId xmlns:a16="http://schemas.microsoft.com/office/drawing/2014/main" id="{E9E23AF3-E42F-471A-B06C-4C4926678F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 y="2"/>
              <a:ext cx="7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0" descr="WHO-CH-W-H">
              <a:extLst>
                <a:ext uri="{FF2B5EF4-FFF2-40B4-BE49-F238E27FC236}">
                  <a16:creationId xmlns:a16="http://schemas.microsoft.com/office/drawing/2014/main" id="{D9E02001-7121-4FD4-96BD-79E9AD4862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4" y="2"/>
              <a:ext cx="80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1" descr="WHO-EN-W-H">
              <a:extLst>
                <a:ext uri="{FF2B5EF4-FFF2-40B4-BE49-F238E27FC236}">
                  <a16:creationId xmlns:a16="http://schemas.microsoft.com/office/drawing/2014/main" id="{3ACD2E32-3082-49F0-AB8C-141AF5FB06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 y="3"/>
              <a:ext cx="6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4" descr="WHO-SP-W-H">
              <a:extLst>
                <a:ext uri="{FF2B5EF4-FFF2-40B4-BE49-F238E27FC236}">
                  <a16:creationId xmlns:a16="http://schemas.microsoft.com/office/drawing/2014/main" id="{076A8D99-991C-4E8B-9316-7FE1207E74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41"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5" descr="WHO-RU-W-H">
              <a:extLst>
                <a:ext uri="{FF2B5EF4-FFF2-40B4-BE49-F238E27FC236}">
                  <a16:creationId xmlns:a16="http://schemas.microsoft.com/office/drawing/2014/main" id="{E710B000-3F02-4EC7-89D7-D5430B5C3DE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428" y="2"/>
              <a:ext cx="8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7" descr="WHO-FR-W-H">
              <a:extLst>
                <a:ext uri="{FF2B5EF4-FFF2-40B4-BE49-F238E27FC236}">
                  <a16:creationId xmlns:a16="http://schemas.microsoft.com/office/drawing/2014/main" id="{D25E5696-5EDD-40BB-AE92-609B5E157D6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37" y="2"/>
              <a:ext cx="8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163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A5409-416A-4C6F-8C6F-A3FA5604DCA9}"/>
              </a:ext>
            </a:extLst>
          </p:cNvPr>
          <p:cNvSpPr>
            <a:spLocks noGrp="1"/>
          </p:cNvSpPr>
          <p:nvPr>
            <p:ph type="title"/>
          </p:nvPr>
        </p:nvSpPr>
        <p:spPr>
          <a:xfrm>
            <a:off x="247650" y="198437"/>
            <a:ext cx="11944350" cy="1325563"/>
          </a:xfrm>
        </p:spPr>
        <p:txBody>
          <a:bodyPr/>
          <a:lstStyle/>
          <a:p>
            <a:r>
              <a:rPr lang="fr-FR" b="1" dirty="0" err="1"/>
              <a:t>Maternal</a:t>
            </a:r>
            <a:r>
              <a:rPr lang="fr-FR" b="1" dirty="0"/>
              <a:t>, infant and </a:t>
            </a:r>
            <a:r>
              <a:rPr lang="fr-FR" b="1" dirty="0" err="1"/>
              <a:t>young</a:t>
            </a:r>
            <a:r>
              <a:rPr lang="fr-FR" b="1" dirty="0"/>
              <a:t> </a:t>
            </a:r>
            <a:r>
              <a:rPr lang="fr-FR" b="1" dirty="0" err="1"/>
              <a:t>child</a:t>
            </a:r>
            <a:r>
              <a:rPr lang="fr-FR" b="1" dirty="0"/>
              <a:t> nutrition at EB 146</a:t>
            </a:r>
            <a:endParaRPr lang="en-US" b="1" dirty="0"/>
          </a:p>
        </p:txBody>
      </p:sp>
      <p:pic>
        <p:nvPicPr>
          <p:cNvPr id="4" name="Content Placeholder 3">
            <a:extLst>
              <a:ext uri="{FF2B5EF4-FFF2-40B4-BE49-F238E27FC236}">
                <a16:creationId xmlns:a16="http://schemas.microsoft.com/office/drawing/2014/main" id="{F4F7FA2E-3359-4F0B-AA08-C7DB81B0A007}"/>
              </a:ext>
            </a:extLst>
          </p:cNvPr>
          <p:cNvPicPr>
            <a:picLocks noGrp="1" noChangeAspect="1"/>
          </p:cNvPicPr>
          <p:nvPr>
            <p:ph sz="half" idx="1"/>
          </p:nvPr>
        </p:nvPicPr>
        <p:blipFill>
          <a:blip r:embed="rId2"/>
          <a:stretch>
            <a:fillRect/>
          </a:stretch>
        </p:blipFill>
        <p:spPr>
          <a:xfrm>
            <a:off x="647700" y="2504445"/>
            <a:ext cx="4238625" cy="2495639"/>
          </a:xfrm>
          <a:prstGeom prst="rect">
            <a:avLst/>
          </a:prstGeom>
        </p:spPr>
      </p:pic>
      <p:sp>
        <p:nvSpPr>
          <p:cNvPr id="6" name="Content Placeholder 5">
            <a:extLst>
              <a:ext uri="{FF2B5EF4-FFF2-40B4-BE49-F238E27FC236}">
                <a16:creationId xmlns:a16="http://schemas.microsoft.com/office/drawing/2014/main" id="{91D2E1EE-8F74-4D0C-9320-FC15967F1B0B}"/>
              </a:ext>
            </a:extLst>
          </p:cNvPr>
          <p:cNvSpPr>
            <a:spLocks noGrp="1"/>
          </p:cNvSpPr>
          <p:nvPr>
            <p:ph sz="half" idx="2"/>
          </p:nvPr>
        </p:nvSpPr>
        <p:spPr>
          <a:xfrm>
            <a:off x="5257799" y="1524000"/>
            <a:ext cx="6448425" cy="4652963"/>
          </a:xfrm>
        </p:spPr>
        <p:txBody>
          <a:bodyPr>
            <a:normAutofit fontScale="85000" lnSpcReduction="20000"/>
          </a:bodyPr>
          <a:lstStyle/>
          <a:p>
            <a:pPr lvl="0"/>
            <a:r>
              <a:rPr lang="en-GB" dirty="0"/>
              <a:t>The report describes actions taken in the last few years to carry out the comprehensive implementation plan on maternal, infant and young child nutrition, with actions on:</a:t>
            </a:r>
            <a:endParaRPr lang="en-US" dirty="0"/>
          </a:p>
          <a:p>
            <a:pPr lvl="1"/>
            <a:r>
              <a:rPr lang="en-GB" dirty="0"/>
              <a:t>Creating a supportive policy environment</a:t>
            </a:r>
            <a:endParaRPr lang="en-US" dirty="0"/>
          </a:p>
          <a:p>
            <a:pPr lvl="1"/>
            <a:r>
              <a:rPr lang="en-GB" dirty="0"/>
              <a:t>Delivering effective health and nutrition interventions</a:t>
            </a:r>
            <a:endParaRPr lang="en-US" dirty="0"/>
          </a:p>
          <a:p>
            <a:pPr lvl="1"/>
            <a:r>
              <a:rPr lang="en-GB" dirty="0"/>
              <a:t>Stimulate multi-sectoral actions beyond the health sector</a:t>
            </a:r>
            <a:endParaRPr lang="en-US" dirty="0"/>
          </a:p>
          <a:p>
            <a:pPr lvl="1"/>
            <a:r>
              <a:rPr lang="en-GB" dirty="0"/>
              <a:t>Increase human and financial resources for nutrition interventions</a:t>
            </a:r>
            <a:endParaRPr lang="en-US" dirty="0"/>
          </a:p>
          <a:p>
            <a:pPr lvl="1"/>
            <a:r>
              <a:rPr lang="en-GB" dirty="0"/>
              <a:t>Improve monitoring and evaluation</a:t>
            </a:r>
            <a:endParaRPr lang="en-US" dirty="0"/>
          </a:p>
          <a:p>
            <a:pPr lvl="0"/>
            <a:r>
              <a:rPr lang="en-GB" dirty="0"/>
              <a:t>The report also documents some progress on implementing national legislation regarding the Code, but points out growing areas of concern with conflicts of interest in health professional organizations and increasing use of digital marketing to promote breast-milk substitutes.</a:t>
            </a:r>
            <a:endParaRPr lang="en-US" dirty="0"/>
          </a:p>
          <a:p>
            <a:endParaRPr lang="en-US" dirty="0"/>
          </a:p>
        </p:txBody>
      </p:sp>
    </p:spTree>
    <p:extLst>
      <p:ext uri="{BB962C8B-B14F-4D97-AF65-F5344CB8AC3E}">
        <p14:creationId xmlns:p14="http://schemas.microsoft.com/office/powerpoint/2010/main" val="219947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6744-4037-41AB-A2E6-6B1AB5839109}"/>
              </a:ext>
            </a:extLst>
          </p:cNvPr>
          <p:cNvSpPr>
            <a:spLocks noGrp="1"/>
          </p:cNvSpPr>
          <p:nvPr>
            <p:ph type="title"/>
          </p:nvPr>
        </p:nvSpPr>
        <p:spPr>
          <a:xfrm>
            <a:off x="133350" y="307975"/>
            <a:ext cx="11715750" cy="1325563"/>
          </a:xfrm>
        </p:spPr>
        <p:txBody>
          <a:bodyPr/>
          <a:lstStyle/>
          <a:p>
            <a:pPr algn="ctr"/>
            <a:r>
              <a:rPr lang="fr-FR" b="1" dirty="0"/>
              <a:t>Draft </a:t>
            </a:r>
            <a:r>
              <a:rPr lang="fr-FR" b="1" dirty="0" err="1"/>
              <a:t>decision</a:t>
            </a:r>
            <a:r>
              <a:rPr lang="fr-FR" b="1" dirty="0"/>
              <a:t> </a:t>
            </a:r>
            <a:r>
              <a:rPr lang="fr-FR" b="1" dirty="0" err="1"/>
              <a:t>proposed</a:t>
            </a:r>
            <a:r>
              <a:rPr lang="fr-FR" b="1" dirty="0"/>
              <a:t> in document EB 146/24</a:t>
            </a:r>
            <a:endParaRPr lang="en-US" b="1" dirty="0"/>
          </a:p>
        </p:txBody>
      </p:sp>
      <p:pic>
        <p:nvPicPr>
          <p:cNvPr id="4" name="Content Placeholder 3">
            <a:extLst>
              <a:ext uri="{FF2B5EF4-FFF2-40B4-BE49-F238E27FC236}">
                <a16:creationId xmlns:a16="http://schemas.microsoft.com/office/drawing/2014/main" id="{7DFC7967-81DF-4B9D-B253-733296BD91DD}"/>
              </a:ext>
            </a:extLst>
          </p:cNvPr>
          <p:cNvPicPr>
            <a:picLocks noGrp="1" noChangeAspect="1"/>
          </p:cNvPicPr>
          <p:nvPr>
            <p:ph idx="1"/>
          </p:nvPr>
        </p:nvPicPr>
        <p:blipFill>
          <a:blip r:embed="rId2"/>
          <a:stretch>
            <a:fillRect/>
          </a:stretch>
        </p:blipFill>
        <p:spPr>
          <a:xfrm>
            <a:off x="1502092" y="1885791"/>
            <a:ext cx="8334375" cy="2828925"/>
          </a:xfrm>
          <a:prstGeom prst="rect">
            <a:avLst/>
          </a:prstGeom>
        </p:spPr>
      </p:pic>
      <p:pic>
        <p:nvPicPr>
          <p:cNvPr id="5" name="Picture 4">
            <a:extLst>
              <a:ext uri="{FF2B5EF4-FFF2-40B4-BE49-F238E27FC236}">
                <a16:creationId xmlns:a16="http://schemas.microsoft.com/office/drawing/2014/main" id="{ABC81E41-93CE-478F-B87B-A9E0BA93FA20}"/>
              </a:ext>
            </a:extLst>
          </p:cNvPr>
          <p:cNvPicPr>
            <a:picLocks noChangeAspect="1"/>
          </p:cNvPicPr>
          <p:nvPr/>
        </p:nvPicPr>
        <p:blipFill>
          <a:blip r:embed="rId3"/>
          <a:stretch>
            <a:fillRect/>
          </a:stretch>
        </p:blipFill>
        <p:spPr>
          <a:xfrm>
            <a:off x="1949767" y="4588192"/>
            <a:ext cx="7886700" cy="1533525"/>
          </a:xfrm>
          <a:prstGeom prst="rect">
            <a:avLst/>
          </a:prstGeom>
        </p:spPr>
      </p:pic>
    </p:spTree>
    <p:extLst>
      <p:ext uri="{BB962C8B-B14F-4D97-AF65-F5344CB8AC3E}">
        <p14:creationId xmlns:p14="http://schemas.microsoft.com/office/powerpoint/2010/main" val="364072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74C9C-570E-4527-BBFF-350BF89A0181}"/>
              </a:ext>
            </a:extLst>
          </p:cNvPr>
          <p:cNvSpPr>
            <a:spLocks noGrp="1"/>
          </p:cNvSpPr>
          <p:nvPr>
            <p:ph type="title"/>
          </p:nvPr>
        </p:nvSpPr>
        <p:spPr/>
        <p:txBody>
          <a:bodyPr/>
          <a:lstStyle/>
          <a:p>
            <a:pPr algn="ctr"/>
            <a:r>
              <a:rPr lang="en-US" b="1" dirty="0"/>
              <a:t>Draft decision as amended in EB146</a:t>
            </a:r>
          </a:p>
        </p:txBody>
      </p:sp>
      <p:pic>
        <p:nvPicPr>
          <p:cNvPr id="7" name="Content Placeholder 6">
            <a:extLst>
              <a:ext uri="{FF2B5EF4-FFF2-40B4-BE49-F238E27FC236}">
                <a16:creationId xmlns:a16="http://schemas.microsoft.com/office/drawing/2014/main" id="{C3D8D2BD-17AC-4FD9-A33C-82A9161C2847}"/>
              </a:ext>
            </a:extLst>
          </p:cNvPr>
          <p:cNvPicPr>
            <a:picLocks noGrp="1" noChangeAspect="1"/>
          </p:cNvPicPr>
          <p:nvPr>
            <p:ph sz="half" idx="2"/>
          </p:nvPr>
        </p:nvPicPr>
        <p:blipFill>
          <a:blip r:embed="rId2"/>
          <a:stretch>
            <a:fillRect/>
          </a:stretch>
        </p:blipFill>
        <p:spPr>
          <a:xfrm>
            <a:off x="3322681" y="3114653"/>
            <a:ext cx="8641939" cy="1550077"/>
          </a:xfrm>
          <a:prstGeom prst="rect">
            <a:avLst/>
          </a:prstGeom>
        </p:spPr>
      </p:pic>
      <p:pic>
        <p:nvPicPr>
          <p:cNvPr id="4" name="Content Placeholder 3">
            <a:extLst>
              <a:ext uri="{FF2B5EF4-FFF2-40B4-BE49-F238E27FC236}">
                <a16:creationId xmlns:a16="http://schemas.microsoft.com/office/drawing/2014/main" id="{40DECC6D-E19F-4D77-8087-FF1D187CA569}"/>
              </a:ext>
            </a:extLst>
          </p:cNvPr>
          <p:cNvPicPr>
            <a:picLocks noGrp="1" noChangeAspect="1"/>
          </p:cNvPicPr>
          <p:nvPr>
            <p:ph sz="half" idx="1"/>
          </p:nvPr>
        </p:nvPicPr>
        <p:blipFill>
          <a:blip r:embed="rId3"/>
          <a:stretch>
            <a:fillRect/>
          </a:stretch>
        </p:blipFill>
        <p:spPr>
          <a:xfrm>
            <a:off x="428272" y="1957705"/>
            <a:ext cx="3236159" cy="3863975"/>
          </a:xfrm>
          <a:prstGeom prst="rect">
            <a:avLst/>
          </a:prstGeom>
        </p:spPr>
      </p:pic>
    </p:spTree>
    <p:extLst>
      <p:ext uri="{BB962C8B-B14F-4D97-AF65-F5344CB8AC3E}">
        <p14:creationId xmlns:p14="http://schemas.microsoft.com/office/powerpoint/2010/main" val="298329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B608-91CC-47E7-A9CD-D27F704DDA9E}"/>
              </a:ext>
            </a:extLst>
          </p:cNvPr>
          <p:cNvSpPr>
            <a:spLocks noGrp="1"/>
          </p:cNvSpPr>
          <p:nvPr>
            <p:ph type="title"/>
          </p:nvPr>
        </p:nvSpPr>
        <p:spPr>
          <a:xfrm>
            <a:off x="159385" y="69850"/>
            <a:ext cx="11873230" cy="1325563"/>
          </a:xfrm>
        </p:spPr>
        <p:txBody>
          <a:bodyPr/>
          <a:lstStyle/>
          <a:p>
            <a:r>
              <a:rPr lang="fr-FR" b="1" dirty="0" err="1"/>
              <a:t>Maternal</a:t>
            </a:r>
            <a:r>
              <a:rPr lang="fr-FR" b="1" dirty="0"/>
              <a:t>, infant and </a:t>
            </a:r>
            <a:r>
              <a:rPr lang="fr-FR" b="1" dirty="0" err="1"/>
              <a:t>young</a:t>
            </a:r>
            <a:r>
              <a:rPr lang="fr-FR" b="1" dirty="0"/>
              <a:t> </a:t>
            </a:r>
            <a:r>
              <a:rPr lang="fr-FR" b="1" dirty="0" err="1"/>
              <a:t>child</a:t>
            </a:r>
            <a:r>
              <a:rPr lang="fr-FR" b="1" dirty="0"/>
              <a:t> nutrition at WHA 73</a:t>
            </a:r>
            <a:endParaRPr lang="en-US" b="1" dirty="0"/>
          </a:p>
        </p:txBody>
      </p:sp>
      <p:pic>
        <p:nvPicPr>
          <p:cNvPr id="4" name="Content Placeholder 3">
            <a:extLst>
              <a:ext uri="{FF2B5EF4-FFF2-40B4-BE49-F238E27FC236}">
                <a16:creationId xmlns:a16="http://schemas.microsoft.com/office/drawing/2014/main" id="{DC1F3329-D9CB-4D2C-92C8-2EFAB2399410}"/>
              </a:ext>
            </a:extLst>
          </p:cNvPr>
          <p:cNvPicPr>
            <a:picLocks noGrp="1" noChangeAspect="1"/>
          </p:cNvPicPr>
          <p:nvPr>
            <p:ph idx="1"/>
          </p:nvPr>
        </p:nvPicPr>
        <p:blipFill>
          <a:blip r:embed="rId2"/>
          <a:stretch>
            <a:fillRect/>
          </a:stretch>
        </p:blipFill>
        <p:spPr>
          <a:xfrm>
            <a:off x="2511052" y="3429000"/>
            <a:ext cx="8511277" cy="3280578"/>
          </a:xfrm>
          <a:prstGeom prst="rect">
            <a:avLst/>
          </a:prstGeom>
        </p:spPr>
      </p:pic>
      <p:pic>
        <p:nvPicPr>
          <p:cNvPr id="5" name="Picture 4">
            <a:extLst>
              <a:ext uri="{FF2B5EF4-FFF2-40B4-BE49-F238E27FC236}">
                <a16:creationId xmlns:a16="http://schemas.microsoft.com/office/drawing/2014/main" id="{EF3D28D0-2A1A-4425-BB33-88419266DEA1}"/>
              </a:ext>
            </a:extLst>
          </p:cNvPr>
          <p:cNvPicPr>
            <a:picLocks noChangeAspect="1"/>
          </p:cNvPicPr>
          <p:nvPr/>
        </p:nvPicPr>
        <p:blipFill>
          <a:blip r:embed="rId3"/>
          <a:stretch>
            <a:fillRect/>
          </a:stretch>
        </p:blipFill>
        <p:spPr>
          <a:xfrm>
            <a:off x="159385" y="1610343"/>
            <a:ext cx="4041140" cy="1671020"/>
          </a:xfrm>
          <a:prstGeom prst="rect">
            <a:avLst/>
          </a:prstGeom>
        </p:spPr>
      </p:pic>
    </p:spTree>
    <p:extLst>
      <p:ext uri="{BB962C8B-B14F-4D97-AF65-F5344CB8AC3E}">
        <p14:creationId xmlns:p14="http://schemas.microsoft.com/office/powerpoint/2010/main" val="157186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64125-153F-46A4-AA40-C57DBF38F020}"/>
              </a:ext>
            </a:extLst>
          </p:cNvPr>
          <p:cNvSpPr>
            <a:spLocks noGrp="1"/>
          </p:cNvSpPr>
          <p:nvPr>
            <p:ph type="title"/>
          </p:nvPr>
        </p:nvSpPr>
        <p:spPr/>
        <p:txBody>
          <a:bodyPr/>
          <a:lstStyle/>
          <a:p>
            <a:pPr algn="ctr"/>
            <a:r>
              <a:rPr lang="en-US" b="1" dirty="0"/>
              <a:t>Draft decision proposed for WHA 73 (1</a:t>
            </a:r>
            <a:r>
              <a:rPr lang="fr-FR" b="1" dirty="0"/>
              <a:t>)</a:t>
            </a:r>
            <a:endParaRPr lang="en-US" b="1" dirty="0"/>
          </a:p>
        </p:txBody>
      </p:sp>
      <p:sp>
        <p:nvSpPr>
          <p:cNvPr id="9" name="Content Placeholder 8">
            <a:extLst>
              <a:ext uri="{FF2B5EF4-FFF2-40B4-BE49-F238E27FC236}">
                <a16:creationId xmlns:a16="http://schemas.microsoft.com/office/drawing/2014/main" id="{2DBECE1F-A3AD-42B5-A5F9-A977C0780F5D}"/>
              </a:ext>
            </a:extLst>
          </p:cNvPr>
          <p:cNvSpPr>
            <a:spLocks noGrp="1"/>
          </p:cNvSpPr>
          <p:nvPr>
            <p:ph idx="1"/>
          </p:nvPr>
        </p:nvSpPr>
        <p:spPr/>
        <p:txBody>
          <a:bodyPr>
            <a:normAutofit fontScale="77500" lnSpcReduction="20000"/>
          </a:bodyPr>
          <a:lstStyle/>
          <a:p>
            <a:pPr>
              <a:lnSpc>
                <a:spcPct val="120000"/>
              </a:lnSpc>
              <a:spcBef>
                <a:spcPts val="0"/>
              </a:spcBef>
            </a:pPr>
            <a:r>
              <a:rPr lang="en-US" dirty="0"/>
              <a:t>The Seventy-third World Health Assembly, having considered the report on the Comprehensive implementation plan on maternal, infant and young child nutrition, and recalling the mandates given in resolutions and decisions on: the International Code of Marketing Breastmilk Substitutes (WHA34.22 (1981), WHA35.26 (1982), WHA37.30 (1984), WHA39.28 (1986), WHA41.11 (1988), WHA43.3 (1990), WHA45.34 (1992), WHA46.7 (1993), WHA47.5 (1994), WHA49.15 (1996), WHA54.2 (2001), WHA58.32 (2005), WHA59.21 (2006), WHA61.20 (2008) and WHA63.23 (2010)); the WHO/UNICEF Global Strategy for infant and young child feeding (WHA55.25 (2002)); the WHO Global Comprehensive Implementation Plan on Maternal, Infant and Young Child Nutrition (WHA65.6 (2012)); Ending inappropriate promotion of foods for infants and young child (</a:t>
            </a:r>
            <a:r>
              <a:rPr lang="en-US" dirty="0">
                <a:hlinkClick r:id="rId2">
                  <a:extLst>
                    <a:ext uri="{A12FA001-AC4F-418D-AE19-62706E023703}">
                      <ahyp:hlinkClr xmlns:ahyp="http://schemas.microsoft.com/office/drawing/2018/hyperlinkcolor" val="tx"/>
                    </a:ext>
                  </a:extLst>
                </a:hlinkClick>
              </a:rPr>
              <a:t>WHA69.9 (2016) </a:t>
            </a:r>
            <a:r>
              <a:rPr lang="en-US" dirty="0"/>
              <a:t>and </a:t>
            </a:r>
            <a:r>
              <a:rPr lang="en-US" dirty="0">
                <a:hlinkClick r:id="rId3">
                  <a:extLst>
                    <a:ext uri="{A12FA001-AC4F-418D-AE19-62706E023703}">
                      <ahyp:hlinkClr xmlns:ahyp="http://schemas.microsoft.com/office/drawing/2018/hyperlinkcolor" val="tx"/>
                    </a:ext>
                  </a:extLst>
                </a:hlinkClick>
              </a:rPr>
              <a:t>WHA71.9 (2018)</a:t>
            </a:r>
            <a:r>
              <a:rPr lang="en-US" dirty="0"/>
              <a:t>); and Ending childhood obesity (WHA69(12) (2016) and WHA70(19) (2017)), decided to:</a:t>
            </a:r>
          </a:p>
          <a:p>
            <a:endParaRPr lang="en-US" dirty="0"/>
          </a:p>
        </p:txBody>
      </p:sp>
    </p:spTree>
    <p:extLst>
      <p:ext uri="{BB962C8B-B14F-4D97-AF65-F5344CB8AC3E}">
        <p14:creationId xmlns:p14="http://schemas.microsoft.com/office/powerpoint/2010/main" val="113920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0A8B-80E1-4C52-918E-79EBA66FC55F}"/>
              </a:ext>
            </a:extLst>
          </p:cNvPr>
          <p:cNvSpPr>
            <a:spLocks noGrp="1"/>
          </p:cNvSpPr>
          <p:nvPr>
            <p:ph type="title"/>
          </p:nvPr>
        </p:nvSpPr>
        <p:spPr/>
        <p:txBody>
          <a:bodyPr/>
          <a:lstStyle/>
          <a:p>
            <a:pPr algn="ctr"/>
            <a:r>
              <a:rPr lang="en-US" b="1" dirty="0"/>
              <a:t>Draft decision proposed for WHA 73 (2</a:t>
            </a:r>
            <a:r>
              <a:rPr lang="fr-FR" b="1" dirty="0"/>
              <a:t>)</a:t>
            </a:r>
            <a:endParaRPr lang="en-US" dirty="0"/>
          </a:p>
        </p:txBody>
      </p:sp>
      <p:sp>
        <p:nvSpPr>
          <p:cNvPr id="3" name="Content Placeholder 2">
            <a:extLst>
              <a:ext uri="{FF2B5EF4-FFF2-40B4-BE49-F238E27FC236}">
                <a16:creationId xmlns:a16="http://schemas.microsoft.com/office/drawing/2014/main" id="{BD447D97-5336-44DE-8D92-C96966CC5F6C}"/>
              </a:ext>
            </a:extLst>
          </p:cNvPr>
          <p:cNvSpPr>
            <a:spLocks noGrp="1"/>
          </p:cNvSpPr>
          <p:nvPr>
            <p:ph idx="1"/>
          </p:nvPr>
        </p:nvSpPr>
        <p:spPr/>
        <p:txBody>
          <a:bodyPr>
            <a:normAutofit fontScale="92500" lnSpcReduction="10000"/>
          </a:bodyPr>
          <a:lstStyle/>
          <a:p>
            <a:pPr lvl="0"/>
            <a:r>
              <a:rPr lang="en-US" dirty="0"/>
              <a:t>Streamline future reporting requirements on maternal, infant and young child nutrition, through biennial reports until </a:t>
            </a:r>
            <a:r>
              <a:rPr lang="en-US" strike="sngStrike" dirty="0"/>
              <a:t>2026</a:t>
            </a:r>
            <a:r>
              <a:rPr lang="en-US" dirty="0"/>
              <a:t> 2030 (to be issued in 2022, 2024, 2026, </a:t>
            </a:r>
            <a:r>
              <a:rPr lang="en-US" dirty="0">
                <a:highlight>
                  <a:srgbClr val="00FF00"/>
                </a:highlight>
              </a:rPr>
              <a:t>2028, and 2030 </a:t>
            </a:r>
            <a:r>
              <a:rPr lang="en-US" dirty="0"/>
              <a:t>respectively); and</a:t>
            </a:r>
          </a:p>
          <a:p>
            <a:pPr marL="0" indent="0">
              <a:buNone/>
            </a:pPr>
            <a:r>
              <a:rPr lang="en-US" b="1" dirty="0"/>
              <a:t> </a:t>
            </a:r>
            <a:endParaRPr lang="en-US" dirty="0"/>
          </a:p>
          <a:p>
            <a:pPr lvl="0"/>
            <a:r>
              <a:rPr lang="en-US" dirty="0"/>
              <a:t>Request the Director-General to </a:t>
            </a:r>
            <a:r>
              <a:rPr lang="en-US" dirty="0">
                <a:highlight>
                  <a:srgbClr val="00FF00"/>
                </a:highlight>
              </a:rPr>
              <a:t>review current evidence </a:t>
            </a:r>
            <a:r>
              <a:rPr lang="en-US" strike="sngStrike" dirty="0">
                <a:highlight>
                  <a:srgbClr val="FFFF00"/>
                </a:highlight>
              </a:rPr>
              <a:t>collect data </a:t>
            </a:r>
            <a:r>
              <a:rPr lang="en-US" dirty="0"/>
              <a:t>and prepare a comprehensive report to understand the scope and impact of digital marketing strategies for the promotion of breast-milk substitutes </a:t>
            </a:r>
            <a:r>
              <a:rPr lang="en-US" dirty="0" err="1"/>
              <a:t>substitutes</a:t>
            </a:r>
            <a:r>
              <a:rPr lang="en-US" dirty="0"/>
              <a:t> </a:t>
            </a:r>
            <a:r>
              <a:rPr lang="en-US" strike="sngStrike" dirty="0">
                <a:highlight>
                  <a:srgbClr val="FFFF00"/>
                </a:highlight>
              </a:rPr>
              <a:t>and develop guidance to assist Member States to address any promotion of BMS that may not be in accordance with the International Code of Marketing of Breastmilk Substitutes and subsequent relevant WHA resolutions </a:t>
            </a:r>
            <a:r>
              <a:rPr lang="en-US" dirty="0">
                <a:highlight>
                  <a:srgbClr val="00FF00"/>
                </a:highlight>
              </a:rPr>
              <a:t>to the 75</a:t>
            </a:r>
            <a:r>
              <a:rPr lang="en-US" baseline="30000" dirty="0">
                <a:highlight>
                  <a:srgbClr val="00FF00"/>
                </a:highlight>
              </a:rPr>
              <a:t>th</a:t>
            </a:r>
            <a:r>
              <a:rPr lang="en-US" dirty="0">
                <a:highlight>
                  <a:srgbClr val="00FF00"/>
                </a:highlight>
              </a:rPr>
              <a:t> World Health Assembly (2022), through the Executive Board</a:t>
            </a:r>
            <a:r>
              <a:rPr lang="en-US" dirty="0">
                <a:highlight>
                  <a:srgbClr val="FFFF00"/>
                </a:highlight>
              </a:rPr>
              <a:t>.</a:t>
            </a:r>
          </a:p>
          <a:p>
            <a:endParaRPr lang="en-US" dirty="0"/>
          </a:p>
        </p:txBody>
      </p:sp>
    </p:spTree>
    <p:extLst>
      <p:ext uri="{BB962C8B-B14F-4D97-AF65-F5344CB8AC3E}">
        <p14:creationId xmlns:p14="http://schemas.microsoft.com/office/powerpoint/2010/main" val="719058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94011DA4FE764F8F5E147AB07330B6" ma:contentTypeVersion="13" ma:contentTypeDescription="Create a new document." ma:contentTypeScope="" ma:versionID="5bdd5020968b559739a523ae9a31da90">
  <xsd:schema xmlns:xsd="http://www.w3.org/2001/XMLSchema" xmlns:xs="http://www.w3.org/2001/XMLSchema" xmlns:p="http://schemas.microsoft.com/office/2006/metadata/properties" xmlns:ns3="0e5d193c-dd20-477e-88be-eb8e5692ac0b" xmlns:ns4="c5ff7582-d207-48f1-8de1-43332185fe1e" targetNamespace="http://schemas.microsoft.com/office/2006/metadata/properties" ma:root="true" ma:fieldsID="8aa78cd033062529b86133b66e4f3d3a" ns3:_="" ns4:_="">
    <xsd:import namespace="0e5d193c-dd20-477e-88be-eb8e5692ac0b"/>
    <xsd:import namespace="c5ff7582-d207-48f1-8de1-43332185fe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d193c-dd20-477e-88be-eb8e5692a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f7582-d207-48f1-8de1-43332185fe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BEF81E-26DF-404E-B722-6CA45A811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d193c-dd20-477e-88be-eb8e5692ac0b"/>
    <ds:schemaRef ds:uri="c5ff7582-d207-48f1-8de1-43332185fe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D21DA7-2F2F-4D95-943C-40C7D259BD53}">
  <ds:schemaRefs>
    <ds:schemaRef ds:uri="http://schemas.microsoft.com/sharepoint/v3/contenttype/forms"/>
  </ds:schemaRefs>
</ds:datastoreItem>
</file>

<file path=customXml/itemProps3.xml><?xml version="1.0" encoding="utf-8"?>
<ds:datastoreItem xmlns:ds="http://schemas.openxmlformats.org/officeDocument/2006/customXml" ds:itemID="{57E74C52-34D1-462A-AD8E-52DD0A5CDE3A}">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c5ff7582-d207-48f1-8de1-43332185fe1e"/>
    <ds:schemaRef ds:uri="0e5d193c-dd20-477e-88be-eb8e5692ac0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TotalTime>
  <Words>382</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Maternal, infant and young child nutrition</vt:lpstr>
      <vt:lpstr>Maternal, infant and young child nutrition at EB 146</vt:lpstr>
      <vt:lpstr>Draft decision proposed in document EB 146/24</vt:lpstr>
      <vt:lpstr>Draft decision as amended in EB146</vt:lpstr>
      <vt:lpstr>Maternal, infant and young child nutrition at WHA 73</vt:lpstr>
      <vt:lpstr>Draft decision proposed for WHA 73 (1)</vt:lpstr>
      <vt:lpstr>Draft decision proposed for WHA 73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BRANCA, Francesco</dc:creator>
  <cp:lastModifiedBy>BRANCA, Francesco</cp:lastModifiedBy>
  <cp:revision>5</cp:revision>
  <dcterms:created xsi:type="dcterms:W3CDTF">2020-10-20T05:09:31Z</dcterms:created>
  <dcterms:modified xsi:type="dcterms:W3CDTF">2020-10-20T06:06:00Z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0x0101004D94011DA4FE764F8F5E147AB07330B6</vt:lpwstr>
  </property>
</Properties>
</file>